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7" r:id="rId10"/>
    <p:sldId id="273" r:id="rId11"/>
    <p:sldId id="276" r:id="rId12"/>
    <p:sldId id="278" r:id="rId13"/>
    <p:sldId id="279" r:id="rId14"/>
    <p:sldId id="280" r:id="rId15"/>
    <p:sldId id="27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94"/>
    <p:restoredTop sz="93791"/>
  </p:normalViewPr>
  <p:slideViewPr>
    <p:cSldViewPr snapToGrid="0" snapToObjects="1">
      <p:cViewPr varScale="1">
        <p:scale>
          <a:sx n="148" d="100"/>
          <a:sy n="148" d="100"/>
        </p:scale>
        <p:origin x="19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2081D4-8513-FB40-9B9A-3FFF3CDC806F}" type="datetimeFigureOut">
              <a:rPr lang="en-US" smtClean="0"/>
              <a:t>3/19/18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2B40AD-9EF1-FA48-B7CA-2882F9CF5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0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Working with</a:t>
            </a:r>
            <a:r>
              <a:rPr lang="en-US" baseline="0" dirty="0" smtClean="0"/>
              <a:t> a Juvenile Detention Center outside of Indiana.</a:t>
            </a:r>
          </a:p>
          <a:p>
            <a:r>
              <a:rPr lang="en-US" baseline="0" dirty="0" smtClean="0"/>
              <a:t>This center houses ages 8-18 and has multiple sites, secure and now secure. </a:t>
            </a:r>
          </a:p>
          <a:p>
            <a:r>
              <a:rPr lang="en-US" baseline="0" dirty="0" smtClean="0"/>
              <a:t>Looking for rehabilitation treatments although some children are under strict supervision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B40AD-9EF1-FA48-B7CA-2882F9CF577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696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B40AD-9EF1-FA48-B7CA-2882F9CF57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82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8C8324-1936-44F1-8F54-9C5EAE6C4F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408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8C8324-1936-44F1-8F54-9C5EAE6C4F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19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8C8324-1936-44F1-8F54-9C5EAE6C4F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90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8C8324-1936-44F1-8F54-9C5EAE6C4F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04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2B40AD-9EF1-FA48-B7CA-2882F9CF577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85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wolverine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8313" y="4352544"/>
            <a:ext cx="8375373" cy="1239894"/>
          </a:xfrm>
        </p:spPr>
        <p:txBody>
          <a:bodyPr/>
          <a:lstStyle/>
          <a:p>
            <a:r>
              <a:rPr lang="en-US" dirty="0" smtClean="0"/>
              <a:t>Chandler Boys </a:t>
            </a:r>
            <a:r>
              <a:rPr lang="mr-IN" dirty="0" smtClean="0"/>
              <a:t>–</a:t>
            </a:r>
            <a:r>
              <a:rPr lang="en-US" dirty="0" smtClean="0"/>
              <a:t> Training Research and Implementation in Psychology Lab </a:t>
            </a:r>
          </a:p>
          <a:p>
            <a:r>
              <a:rPr lang="en-US" dirty="0" smtClean="0"/>
              <a:t>Project Coordinator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759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575" y="501941"/>
            <a:ext cx="10628851" cy="1325563"/>
          </a:xfrm>
        </p:spPr>
        <p:txBody>
          <a:bodyPr>
            <a:normAutofit/>
          </a:bodyPr>
          <a:lstStyle/>
          <a:p>
            <a:r>
              <a:rPr lang="en-US" sz="3000" dirty="0"/>
              <a:t>Attitudes Towards Standardized Assessment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1575" y="2114876"/>
            <a:ext cx="10628851" cy="4470481"/>
          </a:xfrm>
        </p:spPr>
        <p:txBody>
          <a:bodyPr>
            <a:normAutofit/>
          </a:bodyPr>
          <a:lstStyle/>
          <a:p>
            <a:r>
              <a:rPr lang="en-US" sz="2000" dirty="0"/>
              <a:t>Assesses opinions about standardized assessment (i.e., formal measures with standardized scoring) across three subscales</a:t>
            </a:r>
            <a:r>
              <a:rPr lang="en-US" sz="2000" dirty="0" smtClean="0"/>
              <a:t>.</a:t>
            </a:r>
          </a:p>
          <a:p>
            <a:pPr lvl="1"/>
            <a:r>
              <a:rPr lang="en-US" sz="2000" dirty="0"/>
              <a:t>Uses a Likert-scale of 1 “Strongly Disagree” to 5 “Strongly Agree</a:t>
            </a:r>
            <a:r>
              <a:rPr lang="en-US" sz="2000" dirty="0" smtClean="0"/>
              <a:t>.”</a:t>
            </a:r>
          </a:p>
          <a:p>
            <a:pPr marL="228600" lvl="1" indent="0">
              <a:buNone/>
            </a:pPr>
            <a:endParaRPr lang="en-US" sz="2000" dirty="0"/>
          </a:p>
          <a:p>
            <a:r>
              <a:rPr lang="en-US" sz="2000" b="1" u="sng" dirty="0"/>
              <a:t>Benefit over Clinical </a:t>
            </a:r>
            <a:r>
              <a:rPr lang="en-US" sz="2000" b="1" u="sng" dirty="0" smtClean="0"/>
              <a:t>Judgment:</a:t>
            </a:r>
            <a:r>
              <a:rPr lang="en-US" sz="2000" dirty="0" smtClean="0"/>
              <a:t> </a:t>
            </a:r>
            <a:r>
              <a:rPr lang="en-US" sz="2000" dirty="0"/>
              <a:t>the extent to which standardized measures can improve upon the info obtained if clinicians relied on their clinical judgment alone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endParaRPr lang="en-US" sz="2000" dirty="0" smtClean="0"/>
          </a:p>
          <a:p>
            <a:pPr marL="228600" lvl="1"/>
            <a:r>
              <a:rPr lang="en-US" sz="2000" b="1" u="sng" dirty="0"/>
              <a:t>Psychometric </a:t>
            </a:r>
            <a:r>
              <a:rPr lang="en-US" sz="2000" b="1" u="sng" dirty="0" smtClean="0"/>
              <a:t>Quality: </a:t>
            </a:r>
            <a:r>
              <a:rPr lang="en-US" sz="2000" dirty="0"/>
              <a:t>the extent to which clinicians believe standardized measures are reliable and valid and how much they value these psychometric properties</a:t>
            </a:r>
            <a:r>
              <a:rPr lang="en-US" sz="2000" dirty="0" smtClean="0"/>
              <a:t>.</a:t>
            </a:r>
          </a:p>
          <a:p>
            <a:pPr marL="0" lvl="1" indent="0">
              <a:buNone/>
            </a:pPr>
            <a:endParaRPr lang="en-US" sz="2000" dirty="0"/>
          </a:p>
          <a:p>
            <a:pPr marL="228600" lvl="1"/>
            <a:r>
              <a:rPr lang="en-US" sz="2000" b="1" u="sng" dirty="0" smtClean="0"/>
              <a:t>Practicality:</a:t>
            </a:r>
            <a:r>
              <a:rPr lang="en-US" sz="2000" dirty="0" smtClean="0"/>
              <a:t> clinician’s </a:t>
            </a:r>
            <a:r>
              <a:rPr lang="en-US" sz="2000" dirty="0"/>
              <a:t>opinions about the feasibility of using standardized measures in practice.</a:t>
            </a:r>
          </a:p>
          <a:p>
            <a:endParaRPr lang="en-US" sz="22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8641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122239"/>
            <a:ext cx="78867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Survey of Organizational Functioning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8231" y="1669783"/>
            <a:ext cx="10712741" cy="4729163"/>
          </a:xfrm>
        </p:spPr>
        <p:txBody>
          <a:bodyPr>
            <a:normAutofit/>
          </a:bodyPr>
          <a:lstStyle/>
          <a:p>
            <a:r>
              <a:rPr lang="en-US" sz="1900" dirty="0"/>
              <a:t>Asks about how you see yourself as a counselor and how you see your program.</a:t>
            </a:r>
          </a:p>
          <a:p>
            <a:pPr lvl="1"/>
            <a:r>
              <a:rPr lang="en-US" dirty="0"/>
              <a:t>Consists of 7 scales.</a:t>
            </a:r>
          </a:p>
          <a:p>
            <a:pPr lvl="1"/>
            <a:r>
              <a:rPr lang="en-US" dirty="0"/>
              <a:t>Primarily has a Likert-scale of 1 “Strongly Disagree” to 5 “Agree Strongly”</a:t>
            </a:r>
          </a:p>
          <a:p>
            <a:pPr lvl="1"/>
            <a:r>
              <a:rPr lang="en-US" dirty="0"/>
              <a:t>Scores are between 10-50.</a:t>
            </a:r>
          </a:p>
          <a:p>
            <a:r>
              <a:rPr lang="en-US" sz="2000" b="1" u="sng" dirty="0"/>
              <a:t>Program Needs</a:t>
            </a:r>
            <a:r>
              <a:rPr lang="en-US" sz="2000" b="1" u="sng" dirty="0" smtClean="0"/>
              <a:t>:</a:t>
            </a:r>
            <a:r>
              <a:rPr lang="en-US" sz="2000" b="1" dirty="0" smtClean="0"/>
              <a:t> </a:t>
            </a:r>
            <a:r>
              <a:rPr lang="en-US" sz="1900" dirty="0" smtClean="0"/>
              <a:t>"Your </a:t>
            </a:r>
            <a:r>
              <a:rPr lang="en-US" sz="1900" dirty="0"/>
              <a:t>program needs additional guidance in measuring client performance”</a:t>
            </a:r>
          </a:p>
          <a:p>
            <a:pPr lvl="1"/>
            <a:r>
              <a:rPr lang="en-US" sz="1900" u="sng" dirty="0"/>
              <a:t>Pressures for Change</a:t>
            </a:r>
            <a:r>
              <a:rPr lang="en-US" sz="1900" dirty="0"/>
              <a:t>: “Current pressures to make program changes come from program supervisors or managers”</a:t>
            </a:r>
          </a:p>
          <a:p>
            <a:r>
              <a:rPr lang="en-US" sz="2000" b="1" u="sng" dirty="0" smtClean="0"/>
              <a:t>Resources:</a:t>
            </a:r>
          </a:p>
          <a:p>
            <a:pPr marL="514350" lvl="3" indent="-285750" defTabSz="457200">
              <a:spcBef>
                <a:spcPts val="0"/>
              </a:spcBef>
              <a:buClrTx/>
              <a:buFont typeface="Arial"/>
              <a:buChar char="•"/>
              <a:defRPr/>
            </a:pPr>
            <a:r>
              <a:rPr lang="en-US" sz="1900" u="sng" dirty="0"/>
              <a:t>Offices: </a:t>
            </a:r>
            <a:r>
              <a:rPr lang="en-US" sz="1900" dirty="0"/>
              <a:t>“Offices here allow privacy needed for individual counseling</a:t>
            </a:r>
            <a:r>
              <a:rPr lang="en-US" sz="1900" dirty="0" smtClean="0"/>
              <a:t>.”</a:t>
            </a:r>
          </a:p>
          <a:p>
            <a:pPr marL="514350" lvl="3" indent="-285750" defTabSz="457200">
              <a:spcBef>
                <a:spcPts val="0"/>
              </a:spcBef>
              <a:buClrTx/>
              <a:buFont typeface="Arial"/>
              <a:buChar char="•"/>
              <a:defRPr/>
            </a:pPr>
            <a:r>
              <a:rPr lang="en-US" sz="1900" u="sng" dirty="0"/>
              <a:t>Staffing:</a:t>
            </a:r>
            <a:r>
              <a:rPr lang="en-US" sz="1900" dirty="0"/>
              <a:t> “There are enough counselors here to meet current client needs”</a:t>
            </a:r>
          </a:p>
          <a:p>
            <a:pPr marL="514350" lvl="3" indent="-285750" defTabSz="457200">
              <a:spcBef>
                <a:spcPts val="0"/>
              </a:spcBef>
              <a:buClrTx/>
              <a:buFont typeface="Arial"/>
              <a:buChar char="•"/>
              <a:defRPr/>
            </a:pPr>
            <a:r>
              <a:rPr lang="en-US" sz="1900" u="sng" dirty="0"/>
              <a:t>Training: </a:t>
            </a:r>
            <a:r>
              <a:rPr lang="en-US" sz="1900" dirty="0"/>
              <a:t>“Staff training and continuing education are priorities at this program”</a:t>
            </a:r>
          </a:p>
          <a:p>
            <a:pPr marL="514350" lvl="3" indent="-285750" defTabSz="457200">
              <a:spcBef>
                <a:spcPts val="0"/>
              </a:spcBef>
              <a:buClrTx/>
              <a:buFont typeface="Arial"/>
              <a:buChar char="•"/>
              <a:defRPr/>
            </a:pPr>
            <a:r>
              <a:rPr lang="en-US" sz="1900" u="sng" dirty="0"/>
              <a:t>Computer Access: </a:t>
            </a:r>
            <a:r>
              <a:rPr lang="en-US" sz="1900" dirty="0"/>
              <a:t>“Computer problems are usually repaired promptly at this program”</a:t>
            </a:r>
          </a:p>
          <a:p>
            <a:pPr marL="514350" lvl="3" indent="-285750" defTabSz="457200">
              <a:spcBef>
                <a:spcPts val="0"/>
              </a:spcBef>
              <a:buClrTx/>
              <a:buFont typeface="Arial"/>
              <a:buChar char="•"/>
              <a:defRPr/>
            </a:pPr>
            <a:r>
              <a:rPr lang="en-US" sz="1900" u="sng" dirty="0"/>
              <a:t>E-communications: </a:t>
            </a:r>
            <a:r>
              <a:rPr lang="en-US" sz="1900" dirty="0"/>
              <a:t>“You have easy access to for using the Internet at work</a:t>
            </a:r>
            <a:r>
              <a:rPr lang="en-US" sz="1900" dirty="0" smtClean="0"/>
              <a:t>”</a:t>
            </a:r>
            <a:endParaRPr lang="en-US" sz="1900" u="sng" dirty="0" smtClean="0"/>
          </a:p>
          <a:p>
            <a:endParaRPr lang="en-US" u="sng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3743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8388" y="283205"/>
            <a:ext cx="7729728" cy="1188720"/>
          </a:xfrm>
        </p:spPr>
        <p:txBody>
          <a:bodyPr/>
          <a:lstStyle/>
          <a:p>
            <a:r>
              <a:rPr lang="en-US" dirty="0"/>
              <a:t>Survey of Organizational Functioning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4786" y="1730717"/>
            <a:ext cx="9989388" cy="4808105"/>
          </a:xfrm>
        </p:spPr>
        <p:txBody>
          <a:bodyPr>
            <a:noAutofit/>
          </a:bodyPr>
          <a:lstStyle/>
          <a:p>
            <a:r>
              <a:rPr lang="en-US" sz="1600" b="1" u="sng" dirty="0"/>
              <a:t>Staff </a:t>
            </a:r>
            <a:r>
              <a:rPr lang="en-US" sz="1600" b="1" u="sng" dirty="0" smtClean="0"/>
              <a:t>Attributes:</a:t>
            </a:r>
            <a:endParaRPr lang="en-US" sz="1600" b="1" u="sng" dirty="0"/>
          </a:p>
          <a:p>
            <a:pPr lvl="1"/>
            <a:r>
              <a:rPr lang="en-US" u="sng" dirty="0"/>
              <a:t>Growth: </a:t>
            </a:r>
            <a:r>
              <a:rPr lang="en-US" dirty="0"/>
              <a:t>“This program encourages and supports professional growth”</a:t>
            </a:r>
          </a:p>
          <a:p>
            <a:pPr lvl="1"/>
            <a:r>
              <a:rPr lang="en-US" u="sng" dirty="0"/>
              <a:t>Efficacy: </a:t>
            </a:r>
            <a:r>
              <a:rPr lang="en-US" dirty="0"/>
              <a:t>“You are effective and confident in doing your job”</a:t>
            </a:r>
          </a:p>
          <a:p>
            <a:pPr lvl="1"/>
            <a:r>
              <a:rPr lang="en-US" u="sng" dirty="0"/>
              <a:t>Influence: </a:t>
            </a:r>
            <a:r>
              <a:rPr lang="en-US" dirty="0"/>
              <a:t>“You frequently share your knowledge of counseling with other staff”</a:t>
            </a:r>
          </a:p>
          <a:p>
            <a:pPr lvl="1"/>
            <a:r>
              <a:rPr lang="en-US" u="sng" dirty="0"/>
              <a:t>Adaptability: </a:t>
            </a:r>
            <a:r>
              <a:rPr lang="en-US" dirty="0"/>
              <a:t>“You are willing to try new ideas even if some staff members are reluctant”</a:t>
            </a:r>
          </a:p>
          <a:p>
            <a:pPr lvl="1"/>
            <a:endParaRPr lang="en-US" u="sng" dirty="0"/>
          </a:p>
          <a:p>
            <a:r>
              <a:rPr lang="en-US" sz="1600" b="1" u="sng" dirty="0"/>
              <a:t>Organizational </a:t>
            </a:r>
            <a:r>
              <a:rPr lang="en-US" sz="1600" b="1" u="sng" dirty="0" smtClean="0"/>
              <a:t>Climate:</a:t>
            </a:r>
            <a:endParaRPr lang="en-US" sz="1600" b="1" u="sng" dirty="0"/>
          </a:p>
          <a:p>
            <a:pPr lvl="1"/>
            <a:r>
              <a:rPr lang="en-US" u="sng" dirty="0"/>
              <a:t>Mission: </a:t>
            </a:r>
            <a:r>
              <a:rPr lang="en-US" dirty="0"/>
              <a:t>“Your duties are clearly related to the goals of this program”</a:t>
            </a:r>
          </a:p>
          <a:p>
            <a:pPr lvl="1"/>
            <a:r>
              <a:rPr lang="en-US" u="sng" dirty="0"/>
              <a:t>Cohesion: </a:t>
            </a:r>
            <a:r>
              <a:rPr lang="en-US" dirty="0"/>
              <a:t>“The staff here always work together as a team”</a:t>
            </a:r>
          </a:p>
          <a:p>
            <a:pPr lvl="1"/>
            <a:r>
              <a:rPr lang="en-US" u="sng" dirty="0"/>
              <a:t>Autonomy: </a:t>
            </a:r>
            <a:r>
              <a:rPr lang="en-US" dirty="0"/>
              <a:t>“Counselors here are given broad authority in treating their own clients</a:t>
            </a:r>
            <a:r>
              <a:rPr lang="en-US" dirty="0" smtClean="0"/>
              <a:t>”</a:t>
            </a:r>
          </a:p>
          <a:p>
            <a:pPr lvl="1"/>
            <a:r>
              <a:rPr lang="en-US" u="sng" dirty="0"/>
              <a:t>Communication: </a:t>
            </a:r>
            <a:r>
              <a:rPr lang="en-US" dirty="0"/>
              <a:t>“Program staff are always kept well informed</a:t>
            </a:r>
            <a:r>
              <a:rPr lang="en-US" dirty="0" smtClean="0"/>
              <a:t>”</a:t>
            </a:r>
          </a:p>
          <a:p>
            <a:pPr lvl="1"/>
            <a:r>
              <a:rPr lang="en-US" u="sng" dirty="0"/>
              <a:t>Stress: </a:t>
            </a:r>
            <a:r>
              <a:rPr lang="en-US" dirty="0"/>
              <a:t>“You are under too many pressures to do your job effectively”</a:t>
            </a:r>
          </a:p>
          <a:p>
            <a:pPr lvl="1"/>
            <a:r>
              <a:rPr lang="en-US" u="sng" dirty="0"/>
              <a:t>Change: </a:t>
            </a:r>
            <a:r>
              <a:rPr lang="en-US" dirty="0"/>
              <a:t>“It is easy to change procedures here to meet new conditions”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u="sng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70919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796" y="412601"/>
            <a:ext cx="7729728" cy="1188720"/>
          </a:xfrm>
        </p:spPr>
        <p:txBody>
          <a:bodyPr/>
          <a:lstStyle/>
          <a:p>
            <a:r>
              <a:rPr lang="en-US"/>
              <a:t>Survey of Organizational Functioning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1380" y="1915064"/>
            <a:ext cx="8738559" cy="4390845"/>
          </a:xfrm>
        </p:spPr>
        <p:txBody>
          <a:bodyPr>
            <a:normAutofit lnSpcReduction="10000"/>
          </a:bodyPr>
          <a:lstStyle/>
          <a:p>
            <a:r>
              <a:rPr lang="en-US" b="1" u="sng" dirty="0"/>
              <a:t>Job </a:t>
            </a:r>
            <a:r>
              <a:rPr lang="en-US" b="1" u="sng" dirty="0" smtClean="0"/>
              <a:t>Attitudes:</a:t>
            </a:r>
          </a:p>
          <a:p>
            <a:pPr lvl="1"/>
            <a:r>
              <a:rPr lang="en-US" u="sng" dirty="0"/>
              <a:t>Burnout: </a:t>
            </a:r>
            <a:r>
              <a:rPr lang="en-US" dirty="0"/>
              <a:t>“You feel like you aren’t making a difference”</a:t>
            </a:r>
          </a:p>
          <a:p>
            <a:pPr lvl="1"/>
            <a:r>
              <a:rPr lang="en-US" u="sng" dirty="0"/>
              <a:t>Satisfaction: </a:t>
            </a:r>
            <a:r>
              <a:rPr lang="en-US" dirty="0"/>
              <a:t>“You feel appreciated for the job you do</a:t>
            </a:r>
            <a:r>
              <a:rPr lang="en-US" dirty="0" smtClean="0"/>
              <a:t>”</a:t>
            </a:r>
            <a:endParaRPr lang="en-US" u="sng" dirty="0"/>
          </a:p>
          <a:p>
            <a:r>
              <a:rPr lang="en-US" b="1" u="sng" dirty="0" smtClean="0"/>
              <a:t>Workplace Practices:</a:t>
            </a:r>
          </a:p>
          <a:p>
            <a:pPr lvl="1"/>
            <a:r>
              <a:rPr lang="en-US" u="sng" dirty="0"/>
              <a:t>Peer Collaboration: </a:t>
            </a:r>
            <a:r>
              <a:rPr lang="en-US" dirty="0"/>
              <a:t>“Counselors here design therapeutic interventions together”</a:t>
            </a:r>
            <a:endParaRPr lang="en-US" sz="1800" dirty="0"/>
          </a:p>
          <a:p>
            <a:pPr lvl="1"/>
            <a:r>
              <a:rPr lang="en-US" u="sng" dirty="0"/>
              <a:t>Deprivatized Practice :</a:t>
            </a:r>
            <a:r>
              <a:rPr lang="en-US" dirty="0"/>
              <a:t>“In the past year, you have received meaningful feedback on your performance from colleagues”</a:t>
            </a:r>
          </a:p>
          <a:p>
            <a:pPr lvl="1"/>
            <a:r>
              <a:rPr lang="en-US" u="sng" dirty="0"/>
              <a:t>Collective Responsibility: </a:t>
            </a:r>
            <a:r>
              <a:rPr lang="en-US" dirty="0"/>
              <a:t>“Many counselors in this program feel responsible to help each other do their best”</a:t>
            </a:r>
          </a:p>
          <a:p>
            <a:pPr lvl="1"/>
            <a:r>
              <a:rPr lang="en-US" u="sng" dirty="0"/>
              <a:t>Focus on Outcomes: </a:t>
            </a:r>
            <a:r>
              <a:rPr lang="en-US" dirty="0"/>
              <a:t>“Many counselors in this program feel responsible that all clients improve”</a:t>
            </a:r>
          </a:p>
          <a:p>
            <a:pPr lvl="1"/>
            <a:r>
              <a:rPr lang="en-US" u="sng" dirty="0"/>
              <a:t>Reflective Dialogue: </a:t>
            </a:r>
            <a:r>
              <a:rPr lang="en-US" dirty="0"/>
              <a:t>“In the past year, you have had frequent conversations with colleagues about the goals of this program”</a:t>
            </a:r>
          </a:p>
          <a:p>
            <a:pPr lvl="1"/>
            <a:r>
              <a:rPr lang="en-US" u="sng" dirty="0"/>
              <a:t>Counselor Socialization: </a:t>
            </a:r>
            <a:r>
              <a:rPr lang="en-US" dirty="0"/>
              <a:t>“A conscious effort is made by staff to make new counselors feel welcome here”</a:t>
            </a:r>
          </a:p>
          <a:p>
            <a:pPr lvl="1"/>
            <a:endParaRPr lang="en-US" u="sng" dirty="0" smtClean="0"/>
          </a:p>
        </p:txBody>
      </p:sp>
    </p:spTree>
    <p:extLst>
      <p:ext uri="{BB962C8B-B14F-4D97-AF65-F5344CB8AC3E}">
        <p14:creationId xmlns:p14="http://schemas.microsoft.com/office/powerpoint/2010/main" val="2114921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8710" y="429854"/>
            <a:ext cx="7729728" cy="1188720"/>
          </a:xfrm>
        </p:spPr>
        <p:txBody>
          <a:bodyPr/>
          <a:lstStyle/>
          <a:p>
            <a:r>
              <a:rPr lang="en-US" dirty="0"/>
              <a:t>Survey of Organizational Functioning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3359" y="1854679"/>
            <a:ext cx="9480430" cy="4623759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</a:pPr>
            <a:r>
              <a:rPr lang="en-US" b="1" u="sng" dirty="0" smtClean="0"/>
              <a:t>Training Exposure and Utilization:</a:t>
            </a:r>
          </a:p>
          <a:p>
            <a:pPr lvl="1"/>
            <a:r>
              <a:rPr lang="en-US" sz="1200" dirty="0"/>
              <a:t>Training Satisfaction used a scale of 1 “Strongly Disagree” to 5 “Strongly Agree”</a:t>
            </a:r>
          </a:p>
          <a:p>
            <a:pPr lvl="1"/>
            <a:r>
              <a:rPr lang="en-US" sz="1200" dirty="0"/>
              <a:t>Training Exposure used a scale of 1 “None” to 5 “4 or More”</a:t>
            </a:r>
          </a:p>
          <a:p>
            <a:pPr lvl="1"/>
            <a:r>
              <a:rPr lang="en-US" sz="1200" dirty="0"/>
              <a:t>Training Utilization-Individual and Program Level used  a scale of 1 “Never” to 5 “Almost Always</a:t>
            </a:r>
            <a:r>
              <a:rPr lang="en-US" sz="1200" dirty="0" smtClean="0"/>
              <a:t>”</a:t>
            </a:r>
            <a:endParaRPr lang="en-US" sz="2800" b="1" u="sng" dirty="0" smtClean="0"/>
          </a:p>
          <a:p>
            <a:pPr>
              <a:lnSpc>
                <a:spcPct val="170000"/>
              </a:lnSpc>
            </a:pPr>
            <a:r>
              <a:rPr lang="en-US" sz="1600" b="1" u="sng" dirty="0"/>
              <a:t>Training Satisfaction:</a:t>
            </a:r>
            <a:r>
              <a:rPr lang="en-US" sz="1600" u="sng" dirty="0"/>
              <a:t> </a:t>
            </a:r>
            <a:r>
              <a:rPr lang="en-US" sz="1600" dirty="0"/>
              <a:t>“You were satisfied with the training opportunities available to you last year” </a:t>
            </a:r>
          </a:p>
          <a:p>
            <a:pPr>
              <a:lnSpc>
                <a:spcPct val="170000"/>
              </a:lnSpc>
            </a:pPr>
            <a:r>
              <a:rPr lang="en-US" sz="1600" b="1" u="sng" dirty="0"/>
              <a:t>Training Exposure: </a:t>
            </a:r>
            <a:r>
              <a:rPr lang="en-US" sz="1600" dirty="0"/>
              <a:t>“In the last year, how many times did your agency offer special, in-house training?”</a:t>
            </a:r>
          </a:p>
          <a:p>
            <a:pPr>
              <a:lnSpc>
                <a:spcPct val="170000"/>
              </a:lnSpc>
            </a:pPr>
            <a:r>
              <a:rPr lang="en-US" sz="1600" b="1" u="sng" dirty="0"/>
              <a:t>Training Utilization – Individual Level</a:t>
            </a:r>
            <a:r>
              <a:rPr lang="en-US" sz="1600" u="sng" dirty="0"/>
              <a:t>: </a:t>
            </a:r>
            <a:r>
              <a:rPr lang="en-US" sz="1600" dirty="0"/>
              <a:t>“When you attend workshops, how often do you try out the new interventions or techniques learned</a:t>
            </a:r>
            <a:r>
              <a:rPr lang="en-US" sz="1600" dirty="0" smtClean="0"/>
              <a:t>?”</a:t>
            </a:r>
            <a:endParaRPr lang="en-US" sz="1600" dirty="0"/>
          </a:p>
          <a:p>
            <a:pPr marL="285750" lvl="2" indent="-285750" defTabSz="457200">
              <a:lnSpc>
                <a:spcPct val="170000"/>
              </a:lnSpc>
              <a:spcBef>
                <a:spcPts val="0"/>
              </a:spcBef>
              <a:buClrTx/>
              <a:defRPr/>
            </a:pPr>
            <a:r>
              <a:rPr lang="en-US" sz="1400" b="1" u="sng" dirty="0"/>
              <a:t>Training Utilization – Program Level: </a:t>
            </a:r>
            <a:r>
              <a:rPr lang="en-US" sz="1400" dirty="0"/>
              <a:t>“How often do new interventions or techniques that the staff from your program learn at workshops get adopted for general use?”</a:t>
            </a:r>
          </a:p>
        </p:txBody>
      </p:sp>
    </p:spTree>
    <p:extLst>
      <p:ext uri="{BB962C8B-B14F-4D97-AF65-F5344CB8AC3E}">
        <p14:creationId xmlns:p14="http://schemas.microsoft.com/office/powerpoint/2010/main" val="711297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need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4565" y="2655296"/>
            <a:ext cx="10282687" cy="3598855"/>
          </a:xfrm>
        </p:spPr>
        <p:txBody>
          <a:bodyPr>
            <a:normAutofit/>
          </a:bodyPr>
          <a:lstStyle/>
          <a:p>
            <a:r>
              <a:rPr lang="en-US" sz="2000" b="1" dirty="0" smtClean="0"/>
              <a:t>Research Question: </a:t>
            </a:r>
            <a:r>
              <a:rPr lang="en-US" sz="2000" dirty="0" smtClean="0"/>
              <a:t>How is the organization changing over time as we begin to implement new interventions and measures?</a:t>
            </a:r>
          </a:p>
          <a:p>
            <a:endParaRPr lang="en-US" sz="2000" dirty="0" smtClean="0"/>
          </a:p>
          <a:p>
            <a:r>
              <a:rPr lang="en-US" sz="2400" dirty="0" smtClean="0"/>
              <a:t>So, we are looking at change over time:</a:t>
            </a:r>
          </a:p>
          <a:p>
            <a:pPr lvl="1"/>
            <a:r>
              <a:rPr lang="en-US" sz="2000" dirty="0" smtClean="0"/>
              <a:t>Across each subscale </a:t>
            </a:r>
          </a:p>
          <a:p>
            <a:pPr lvl="1"/>
            <a:r>
              <a:rPr lang="en-US" sz="2000" dirty="0" smtClean="0"/>
              <a:t>Between each time point (1-4)</a:t>
            </a:r>
          </a:p>
          <a:p>
            <a:pPr lvl="1"/>
            <a:r>
              <a:rPr lang="en-US" sz="2000" dirty="0" smtClean="0"/>
              <a:t>As well as differences between sites 1 and 2 </a:t>
            </a:r>
          </a:p>
        </p:txBody>
      </p:sp>
    </p:spTree>
    <p:extLst>
      <p:ext uri="{BB962C8B-B14F-4D97-AF65-F5344CB8AC3E}">
        <p14:creationId xmlns:p14="http://schemas.microsoft.com/office/powerpoint/2010/main" val="1870474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762" y="507492"/>
            <a:ext cx="7729728" cy="1188720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27468" y="2441435"/>
            <a:ext cx="5383228" cy="35869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1321" y="2572935"/>
            <a:ext cx="511546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Five year longitudinal study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Primarily an implementation study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In partnership with the Beck institute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Focused on two care sites at this organization 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/>
          </a:p>
          <a:p>
            <a:r>
              <a:rPr lang="en-US" sz="2400" dirty="0" smtClean="0"/>
              <a:t>Training: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Two site visits every six months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Various levels of expertise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80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Treatment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Cognitive Behavioral Therapy is taught to all levels of staff regardless of education level</a:t>
            </a:r>
          </a:p>
          <a:p>
            <a:pPr lvl="1"/>
            <a:r>
              <a:rPr lang="en-US" sz="2000" dirty="0" smtClean="0"/>
              <a:t>Great treatment for anxiety, depression, and other stress related disorders</a:t>
            </a:r>
          </a:p>
          <a:p>
            <a:r>
              <a:rPr lang="en-US" sz="2400" dirty="0" smtClean="0"/>
              <a:t>Focusing on staff to ensure the program is properly sustained and taught to clients within detention center</a:t>
            </a:r>
          </a:p>
          <a:p>
            <a:r>
              <a:rPr lang="en-US" sz="2400" dirty="0" smtClean="0"/>
              <a:t>Tailored and adapted Cognitive Behavioral Therapy 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14571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354" y="2638044"/>
            <a:ext cx="10852031" cy="3564348"/>
          </a:xfrm>
        </p:spPr>
        <p:txBody>
          <a:bodyPr>
            <a:noAutofit/>
          </a:bodyPr>
          <a:lstStyle/>
          <a:p>
            <a:r>
              <a:rPr lang="en-US" sz="2400" b="1" dirty="0" smtClean="0"/>
              <a:t>How </a:t>
            </a:r>
            <a:r>
              <a:rPr lang="en-US" sz="2400" b="1" dirty="0"/>
              <a:t>is the organization changing over time as we begin to implement new interventions and measures?</a:t>
            </a:r>
          </a:p>
          <a:p>
            <a:endParaRPr lang="en-US" sz="2400" dirty="0"/>
          </a:p>
          <a:p>
            <a:r>
              <a:rPr lang="en-US" sz="2400" dirty="0" smtClean="0"/>
              <a:t>Can Cognitive Behavioral Therapy be used by staff with fidelity? </a:t>
            </a:r>
          </a:p>
          <a:p>
            <a:endParaRPr lang="en-US" sz="2400" dirty="0"/>
          </a:p>
          <a:p>
            <a:r>
              <a:rPr lang="en-US" sz="2400" dirty="0" smtClean="0"/>
              <a:t>Can Cognitive Behavioral Therapy be used independently by clients to promote decreased levels of excess energy and distress?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4332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1883" y="2638045"/>
            <a:ext cx="9808234" cy="363336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Pre and Post Training Surveys are given to staff biannually</a:t>
            </a:r>
          </a:p>
          <a:p>
            <a:endParaRPr lang="en-US" sz="2400" dirty="0"/>
          </a:p>
          <a:p>
            <a:r>
              <a:rPr lang="en-US" sz="2400" dirty="0" smtClean="0"/>
              <a:t>Client outcome data has been collected by the site </a:t>
            </a:r>
          </a:p>
          <a:p>
            <a:endParaRPr lang="en-US" sz="2400" dirty="0"/>
          </a:p>
          <a:p>
            <a:r>
              <a:rPr lang="en-US" sz="2400" b="1" dirty="0" smtClean="0"/>
              <a:t>Biannual reassessment surveys are administered to staff three months after a each site visit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062249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56533F40-045E-4E3D-9243-864CD4E5866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30402EC6-D845-41B3-BEBE-CB34D9BFEA6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808" y="2195402"/>
            <a:ext cx="4950274" cy="24751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>
            <a:normAutofit/>
          </a:bodyPr>
          <a:lstStyle/>
          <a:p>
            <a:r>
              <a:rPr lang="en-US" sz="2600" dirty="0"/>
              <a:t>Reassessment survey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737" y="2474053"/>
            <a:ext cx="5276675" cy="3263206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Administered over two years (four time points)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Consists of four scales:</a:t>
            </a:r>
          </a:p>
          <a:p>
            <a:pPr lvl="1">
              <a:lnSpc>
                <a:spcPct val="90000"/>
              </a:lnSpc>
            </a:pPr>
            <a:r>
              <a:rPr lang="en-US" sz="1400" dirty="0"/>
              <a:t>Evidence Based Practice Attitudes Scale (EBPAS)</a:t>
            </a:r>
          </a:p>
          <a:p>
            <a:pPr lvl="2">
              <a:lnSpc>
                <a:spcPct val="90000"/>
              </a:lnSpc>
            </a:pPr>
            <a:r>
              <a:rPr lang="en-US" sz="1400" dirty="0"/>
              <a:t>4 subscales</a:t>
            </a:r>
          </a:p>
          <a:p>
            <a:pPr lvl="1">
              <a:lnSpc>
                <a:spcPct val="90000"/>
              </a:lnSpc>
            </a:pPr>
            <a:r>
              <a:rPr lang="en-US" sz="1400" dirty="0"/>
              <a:t>Organizational Culture Survey</a:t>
            </a:r>
          </a:p>
          <a:p>
            <a:pPr lvl="2">
              <a:lnSpc>
                <a:spcPct val="90000"/>
              </a:lnSpc>
            </a:pPr>
            <a:r>
              <a:rPr lang="en-US" sz="1400" dirty="0"/>
              <a:t>6 subscales</a:t>
            </a:r>
          </a:p>
          <a:p>
            <a:pPr lvl="1">
              <a:lnSpc>
                <a:spcPct val="90000"/>
              </a:lnSpc>
            </a:pPr>
            <a:r>
              <a:rPr lang="en-US" sz="1400" dirty="0"/>
              <a:t>Attitudes Towards Standardized Assessment (ATSA)	</a:t>
            </a:r>
          </a:p>
          <a:p>
            <a:pPr lvl="2">
              <a:lnSpc>
                <a:spcPct val="90000"/>
              </a:lnSpc>
            </a:pPr>
            <a:r>
              <a:rPr lang="en-US" sz="1400" dirty="0"/>
              <a:t>3 subscales</a:t>
            </a:r>
          </a:p>
          <a:p>
            <a:pPr lvl="1">
              <a:lnSpc>
                <a:spcPct val="90000"/>
              </a:lnSpc>
            </a:pPr>
            <a:r>
              <a:rPr lang="en-US" sz="1400" dirty="0"/>
              <a:t>Survey of Organizational Functioning</a:t>
            </a:r>
          </a:p>
          <a:p>
            <a:pPr lvl="2">
              <a:lnSpc>
                <a:spcPct val="90000"/>
              </a:lnSpc>
            </a:pPr>
            <a:r>
              <a:rPr lang="en-US" sz="1400" dirty="0"/>
              <a:t>7 subscales </a:t>
            </a:r>
          </a:p>
          <a:p>
            <a:pPr lvl="2">
              <a:lnSpc>
                <a:spcPct val="90000"/>
              </a:lnSpc>
            </a:pPr>
            <a:endParaRPr lang="en-US" sz="1400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400" b="1" dirty="0"/>
              <a:t>Looking for change over time with each of the subscales </a:t>
            </a:r>
          </a:p>
        </p:txBody>
      </p:sp>
    </p:spTree>
    <p:extLst>
      <p:ext uri="{BB962C8B-B14F-4D97-AF65-F5344CB8AC3E}">
        <p14:creationId xmlns:p14="http://schemas.microsoft.com/office/powerpoint/2010/main" val="1412585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Reassessment survey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 point 1: 39 responses</a:t>
            </a:r>
          </a:p>
          <a:p>
            <a:endParaRPr lang="en-US" dirty="0"/>
          </a:p>
          <a:p>
            <a:r>
              <a:rPr lang="en-US" dirty="0" smtClean="0"/>
              <a:t>Time point 2: 39 responses</a:t>
            </a:r>
          </a:p>
          <a:p>
            <a:endParaRPr lang="en-US" dirty="0"/>
          </a:p>
          <a:p>
            <a:r>
              <a:rPr lang="en-US" dirty="0" smtClean="0"/>
              <a:t>Time point 3: 36 responses</a:t>
            </a:r>
          </a:p>
          <a:p>
            <a:endParaRPr lang="en-US" dirty="0"/>
          </a:p>
          <a:p>
            <a:r>
              <a:rPr lang="en-US" dirty="0" smtClean="0"/>
              <a:t>Time point 4: 51 responses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454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3158" y="260208"/>
            <a:ext cx="7886700" cy="1325563"/>
          </a:xfrm>
        </p:spPr>
        <p:txBody>
          <a:bodyPr/>
          <a:lstStyle/>
          <a:p>
            <a:r>
              <a:rPr lang="en-US" dirty="0" smtClean="0"/>
              <a:t>EBPAS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3158" y="1809379"/>
            <a:ext cx="7886700" cy="4856163"/>
          </a:xfrm>
        </p:spPr>
        <p:txBody>
          <a:bodyPr/>
          <a:lstStyle/>
          <a:p>
            <a:pPr marL="228600" lvl="1"/>
            <a:r>
              <a:rPr lang="en-US" sz="1800" dirty="0" smtClean="0"/>
              <a:t>Uses </a:t>
            </a:r>
            <a:r>
              <a:rPr lang="en-US" sz="1800" dirty="0"/>
              <a:t>a Likert-scale of 1 “To a Very Little Extent” to 5 “To a Very Great Extent</a:t>
            </a:r>
            <a:r>
              <a:rPr lang="en-US" sz="1800" dirty="0" smtClean="0"/>
              <a:t>.”</a:t>
            </a:r>
          </a:p>
          <a:p>
            <a:pPr marL="228600" lvl="1"/>
            <a:endParaRPr lang="en-US" sz="1800" dirty="0" smtClean="0"/>
          </a:p>
          <a:p>
            <a:pPr marL="228600" lvl="1"/>
            <a:r>
              <a:rPr lang="en-US" sz="2000" dirty="0"/>
              <a:t>Measures the extent to which the provider</a:t>
            </a:r>
            <a:r>
              <a:rPr lang="mr-IN" sz="2000" dirty="0" smtClean="0"/>
              <a:t>…</a:t>
            </a:r>
            <a:endParaRPr lang="en-US" sz="1800" dirty="0"/>
          </a:p>
          <a:p>
            <a:pPr lvl="1"/>
            <a:r>
              <a:rPr lang="en-US" sz="2000" b="1" u="sng" dirty="0"/>
              <a:t>Requirement </a:t>
            </a:r>
            <a:r>
              <a:rPr lang="en-US" sz="2000" b="1" u="sng" dirty="0" smtClean="0"/>
              <a:t>Subscale:</a:t>
            </a:r>
            <a:r>
              <a:rPr lang="en-US" sz="2000" dirty="0" smtClean="0"/>
              <a:t> </a:t>
            </a:r>
            <a:r>
              <a:rPr lang="en-US" sz="2000" dirty="0"/>
              <a:t>… would adopt a new practice if it is required by an agency, supervisor, or state. </a:t>
            </a:r>
            <a:endParaRPr lang="en-US" sz="2000" dirty="0" smtClean="0"/>
          </a:p>
          <a:p>
            <a:pPr lvl="1"/>
            <a:r>
              <a:rPr lang="en-US" sz="2000" b="1" u="sng" dirty="0"/>
              <a:t>Appeal </a:t>
            </a:r>
            <a:r>
              <a:rPr lang="en-US" sz="2000" b="1" u="sng" dirty="0" smtClean="0"/>
              <a:t>subscale:</a:t>
            </a:r>
            <a:r>
              <a:rPr lang="en-US" sz="2000" dirty="0" smtClean="0"/>
              <a:t> </a:t>
            </a:r>
            <a:r>
              <a:rPr lang="en-US" sz="2000" dirty="0"/>
              <a:t>…would adopt a new practice if it is intuitively appealing, makes sense, could be used correctly, or is being used by colleagues who are happy with it. </a:t>
            </a:r>
            <a:endParaRPr lang="en-US" sz="2000" dirty="0" smtClean="0"/>
          </a:p>
          <a:p>
            <a:pPr lvl="1"/>
            <a:r>
              <a:rPr lang="en-US" sz="2000" b="1" u="sng" dirty="0"/>
              <a:t>Openness </a:t>
            </a:r>
            <a:r>
              <a:rPr lang="en-US" sz="2000" b="1" u="sng" dirty="0" smtClean="0"/>
              <a:t>subscale:</a:t>
            </a:r>
            <a:r>
              <a:rPr lang="en-US" sz="2000" dirty="0" smtClean="0"/>
              <a:t> </a:t>
            </a:r>
            <a:r>
              <a:rPr lang="en-US" sz="2000" dirty="0"/>
              <a:t>…is generally open to trying new interventions and would be willing to try or use new types of therapy.</a:t>
            </a:r>
          </a:p>
          <a:p>
            <a:pPr lvl="1"/>
            <a:r>
              <a:rPr lang="en-US" sz="2000" b="1" u="sng" dirty="0"/>
              <a:t>Divergence </a:t>
            </a:r>
            <a:r>
              <a:rPr lang="en-US" sz="2000" b="1" u="sng" dirty="0" smtClean="0"/>
              <a:t>subscale:</a:t>
            </a:r>
            <a:r>
              <a:rPr lang="en-US" sz="2000" dirty="0" smtClean="0"/>
              <a:t> </a:t>
            </a:r>
            <a:r>
              <a:rPr lang="en-US" sz="2000" dirty="0"/>
              <a:t>…perceives research-based interventions as not clinically useful and less important than clinical experience. 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44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593" y="310925"/>
            <a:ext cx="7886700" cy="1325563"/>
          </a:xfrm>
        </p:spPr>
        <p:txBody>
          <a:bodyPr/>
          <a:lstStyle/>
          <a:p>
            <a:r>
              <a:rPr lang="en-US" dirty="0" smtClean="0"/>
              <a:t>Organizational Culture Survey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7889" y="1977343"/>
            <a:ext cx="8758107" cy="4322789"/>
          </a:xfrm>
        </p:spPr>
        <p:txBody>
          <a:bodyPr>
            <a:normAutofit fontScale="92500" lnSpcReduction="20000"/>
          </a:bodyPr>
          <a:lstStyle/>
          <a:p>
            <a:r>
              <a:rPr lang="en-US" sz="2200" dirty="0" smtClean="0"/>
              <a:t>Measures the general experience staff attribute to their organization </a:t>
            </a:r>
          </a:p>
          <a:p>
            <a:pPr lvl="1"/>
            <a:r>
              <a:rPr lang="en-US" sz="2000" dirty="0" smtClean="0"/>
              <a:t>It </a:t>
            </a:r>
            <a:r>
              <a:rPr lang="en-US" sz="2000" dirty="0"/>
              <a:t>uses a Likert-scale of 1 “To a Very Little Extent” to 5 “To a Very Great Extent</a:t>
            </a:r>
            <a:r>
              <a:rPr lang="en-US" sz="2000" dirty="0" smtClean="0"/>
              <a:t>.”</a:t>
            </a:r>
          </a:p>
          <a:p>
            <a:endParaRPr lang="en-US" sz="2200" dirty="0"/>
          </a:p>
          <a:p>
            <a:r>
              <a:rPr lang="en-US" sz="2400" dirty="0"/>
              <a:t>Consists of six subscales</a:t>
            </a:r>
            <a:r>
              <a:rPr lang="en-US" sz="2400" dirty="0" smtClean="0"/>
              <a:t>:</a:t>
            </a:r>
          </a:p>
          <a:p>
            <a:pPr lvl="1"/>
            <a:r>
              <a:rPr lang="en-US" sz="2400" b="1" u="sng" dirty="0" smtClean="0"/>
              <a:t>Teamwork and Conflict</a:t>
            </a:r>
            <a:r>
              <a:rPr lang="en-US" sz="2400" dirty="0" smtClean="0"/>
              <a:t>: People I work with function as a team </a:t>
            </a:r>
          </a:p>
          <a:p>
            <a:pPr lvl="1" fontAlgn="t"/>
            <a:r>
              <a:rPr lang="en-US" sz="2400" b="1" u="sng" dirty="0" smtClean="0"/>
              <a:t>Climate </a:t>
            </a:r>
            <a:r>
              <a:rPr lang="en-US" sz="2400" b="1" u="sng" dirty="0"/>
              <a:t>and </a:t>
            </a:r>
            <a:r>
              <a:rPr lang="en-US" sz="2400" b="1" u="sng" dirty="0" smtClean="0"/>
              <a:t>Morale</a:t>
            </a:r>
            <a:r>
              <a:rPr lang="en-US" sz="2400" dirty="0" smtClean="0"/>
              <a:t>: This </a:t>
            </a:r>
            <a:r>
              <a:rPr lang="en-US" sz="2400" dirty="0"/>
              <a:t>organization respects its </a:t>
            </a:r>
            <a:r>
              <a:rPr lang="en-US" sz="2400" dirty="0" smtClean="0"/>
              <a:t>workers</a:t>
            </a:r>
          </a:p>
          <a:p>
            <a:pPr lvl="1" fontAlgn="t"/>
            <a:r>
              <a:rPr lang="en-US" sz="2400" b="1" u="sng" dirty="0" smtClean="0"/>
              <a:t>Information Flow</a:t>
            </a:r>
            <a:r>
              <a:rPr lang="en-US" sz="2400" dirty="0" smtClean="0"/>
              <a:t>: When </a:t>
            </a:r>
            <a:r>
              <a:rPr lang="en-US" sz="2400" dirty="0"/>
              <a:t>changes are made, the reasons why are made </a:t>
            </a:r>
            <a:r>
              <a:rPr lang="en-US" sz="2400" dirty="0" smtClean="0"/>
              <a:t>clear</a:t>
            </a:r>
          </a:p>
          <a:p>
            <a:pPr lvl="1" fontAlgn="t"/>
            <a:r>
              <a:rPr lang="en-US" sz="2400" b="1" u="sng" dirty="0" smtClean="0"/>
              <a:t>Involvement: </a:t>
            </a:r>
            <a:r>
              <a:rPr lang="en-US" sz="2400" dirty="0" smtClean="0"/>
              <a:t>My </a:t>
            </a:r>
            <a:r>
              <a:rPr lang="en-US" sz="2400" dirty="0"/>
              <a:t>opinions count in this </a:t>
            </a:r>
            <a:r>
              <a:rPr lang="en-US" sz="2400" dirty="0" smtClean="0"/>
              <a:t>organization</a:t>
            </a:r>
          </a:p>
          <a:p>
            <a:pPr lvl="1" fontAlgn="t"/>
            <a:r>
              <a:rPr lang="en-US" sz="2400" b="1" u="sng" dirty="0" smtClean="0"/>
              <a:t>Supervision</a:t>
            </a:r>
            <a:r>
              <a:rPr lang="en-US" sz="2400" dirty="0" smtClean="0"/>
              <a:t>: When </a:t>
            </a:r>
            <a:r>
              <a:rPr lang="en-US" sz="2400" dirty="0"/>
              <a:t>I do a good job my supervisor tells </a:t>
            </a:r>
            <a:r>
              <a:rPr lang="en-US" sz="2400" dirty="0" smtClean="0"/>
              <a:t>me</a:t>
            </a:r>
          </a:p>
          <a:p>
            <a:pPr lvl="1" fontAlgn="t"/>
            <a:r>
              <a:rPr lang="en-US" sz="2400" b="1" u="sng" dirty="0" smtClean="0"/>
              <a:t>Meetings: </a:t>
            </a:r>
            <a:r>
              <a:rPr lang="en-US" sz="2400" dirty="0" smtClean="0"/>
              <a:t>Our </a:t>
            </a:r>
            <a:r>
              <a:rPr lang="en-US" sz="2400" dirty="0"/>
              <a:t>discussion in meetings stay on track”</a:t>
            </a:r>
          </a:p>
          <a:p>
            <a:endParaRPr lang="en-US" sz="2000" dirty="0"/>
          </a:p>
          <a:p>
            <a:endParaRPr lang="en-US" sz="2000" dirty="0"/>
          </a:p>
          <a:p>
            <a:pPr lvl="1" fontAlgn="t"/>
            <a:endParaRPr lang="en-US" dirty="0" smtClean="0"/>
          </a:p>
          <a:p>
            <a:pPr lvl="1" fontAlgn="t"/>
            <a:endParaRPr lang="en-US" sz="2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862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1473</TotalTime>
  <Words>1272</Words>
  <Application>Microsoft Macintosh PowerPoint</Application>
  <PresentationFormat>Widescreen</PresentationFormat>
  <Paragraphs>152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Gill Sans MT</vt:lpstr>
      <vt:lpstr>Mangal</vt:lpstr>
      <vt:lpstr>Arial</vt:lpstr>
      <vt:lpstr>Parcel</vt:lpstr>
      <vt:lpstr>The wolverine project</vt:lpstr>
      <vt:lpstr>Background</vt:lpstr>
      <vt:lpstr>Treatment </vt:lpstr>
      <vt:lpstr>Research questions</vt:lpstr>
      <vt:lpstr>Measures</vt:lpstr>
      <vt:lpstr>Reassessment survey components</vt:lpstr>
      <vt:lpstr>Reassessment survey</vt:lpstr>
      <vt:lpstr>EBPAS</vt:lpstr>
      <vt:lpstr>Organizational Culture Survey</vt:lpstr>
      <vt:lpstr>Attitudes Towards Standardized Assessment</vt:lpstr>
      <vt:lpstr>Survey of Organizational Functioning </vt:lpstr>
      <vt:lpstr>Survey of Organizational Functioning </vt:lpstr>
      <vt:lpstr>Survey of Organizational Functioning </vt:lpstr>
      <vt:lpstr>Survey of Organizational Functioning </vt:lpstr>
      <vt:lpstr>What we need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wolverine project</dc:title>
  <dc:creator>Boys, Chandler Allan Eric</dc:creator>
  <cp:lastModifiedBy>Boys, Chandler Allan Eric</cp:lastModifiedBy>
  <cp:revision>11</cp:revision>
  <dcterms:created xsi:type="dcterms:W3CDTF">2018-03-19T17:30:44Z</dcterms:created>
  <dcterms:modified xsi:type="dcterms:W3CDTF">2018-03-20T18:04:29Z</dcterms:modified>
</cp:coreProperties>
</file>

<file path=docProps/thumbnail.jpeg>
</file>